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1" r:id="rId1"/>
  </p:sldMasterIdLst>
  <p:sldIdLst>
    <p:sldId id="256" r:id="rId2"/>
    <p:sldId id="257" r:id="rId3"/>
    <p:sldId id="258" r:id="rId4"/>
    <p:sldId id="259" r:id="rId5"/>
    <p:sldId id="260" r:id="rId6"/>
    <p:sldId id="261" r:id="rId7"/>
    <p:sldId id="262" r:id="rId8"/>
    <p:sldId id="263" r:id="rId9"/>
    <p:sldId id="268" r:id="rId10"/>
    <p:sldId id="264" r:id="rId11"/>
    <p:sldId id="266" r:id="rId12"/>
    <p:sldId id="267" r:id="rId13"/>
    <p:sldId id="269" r:id="rId14"/>
    <p:sldId id="270" r:id="rId15"/>
    <p:sldId id="271" r:id="rId16"/>
    <p:sldId id="272" r:id="rId17"/>
    <p:sldId id="273" r:id="rId18"/>
    <p:sldId id="274" r:id="rId19"/>
    <p:sldId id="275"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7" d="100"/>
          <a:sy n="67" d="100"/>
        </p:scale>
        <p:origin x="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B750E18-D903-4CA3-8C4C-EE34FEAA139F}" type="datetimeFigureOut">
              <a:rPr lang="en-IN" smtClean="0"/>
              <a:t>23-01-2024</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794992C-48EA-455D-9DB6-40D6A240C864}"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535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50E18-D903-4CA3-8C4C-EE34FEAA139F}"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1396063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50E18-D903-4CA3-8C4C-EE34FEAA139F}"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66216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50E18-D903-4CA3-8C4C-EE34FEAA139F}"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93946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50E18-D903-4CA3-8C4C-EE34FEAA139F}" type="datetimeFigureOut">
              <a:rPr lang="en-IN" smtClean="0"/>
              <a:t>23-01-2024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94992C-48EA-455D-9DB6-40D6A240C864}"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1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750E18-D903-4CA3-8C4C-EE34FEAA139F}"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1900872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750E18-D903-4CA3-8C4C-EE34FEAA139F}" type="datetimeFigureOut">
              <a:rPr lang="en-IN" smtClean="0"/>
              <a:t>23-01-2024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416663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750E18-D903-4CA3-8C4C-EE34FEAA139F}" type="datetimeFigureOut">
              <a:rPr lang="en-IN" smtClean="0"/>
              <a:t>23-01-2024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316151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50E18-D903-4CA3-8C4C-EE34FEAA139F}" type="datetimeFigureOut">
              <a:rPr lang="en-IN" smtClean="0"/>
              <a:t>23-01-2024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3930853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50E18-D903-4CA3-8C4C-EE34FEAA139F}"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362469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50E18-D903-4CA3-8C4C-EE34FEAA139F}" type="datetimeFigureOut">
              <a:rPr lang="en-IN" smtClean="0"/>
              <a:t>23-01-2024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94992C-48EA-455D-9DB6-40D6A240C864}" type="slidenum">
              <a:rPr lang="en-IN" smtClean="0"/>
              <a:t>‹#›</a:t>
            </a:fld>
            <a:endParaRPr lang="en-IN"/>
          </a:p>
        </p:txBody>
      </p:sp>
    </p:spTree>
    <p:extLst>
      <p:ext uri="{BB962C8B-B14F-4D97-AF65-F5344CB8AC3E}">
        <p14:creationId xmlns:p14="http://schemas.microsoft.com/office/powerpoint/2010/main" val="408886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8B750E18-D903-4CA3-8C4C-EE34FEAA139F}" type="datetimeFigureOut">
              <a:rPr lang="en-IN" smtClean="0"/>
              <a:t>23-01-2024</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794992C-48EA-455D-9DB6-40D6A240C864}" type="slidenum">
              <a:rPr lang="en-IN" smtClean="0"/>
              <a:t>‹#›</a:t>
            </a:fld>
            <a:endParaRPr lang="en-IN"/>
          </a:p>
        </p:txBody>
      </p:sp>
    </p:spTree>
    <p:extLst>
      <p:ext uri="{BB962C8B-B14F-4D97-AF65-F5344CB8AC3E}">
        <p14:creationId xmlns:p14="http://schemas.microsoft.com/office/powerpoint/2010/main" val="3141517464"/>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eeksforgeeks.org/introduction-to-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637A-DE17-4881-97BE-F83ED2E040A1}"/>
              </a:ext>
            </a:extLst>
          </p:cNvPr>
          <p:cNvSpPr>
            <a:spLocks noGrp="1"/>
          </p:cNvSpPr>
          <p:nvPr>
            <p:ph type="ctrTitle"/>
          </p:nvPr>
        </p:nvSpPr>
        <p:spPr/>
        <p:txBody>
          <a:bodyPr>
            <a:normAutofit fontScale="90000"/>
          </a:bodyPr>
          <a:lstStyle/>
          <a:p>
            <a:pPr algn="ctr"/>
            <a:r>
              <a:rPr lang="en-US" sz="6600" dirty="0"/>
              <a:t>(Lecture-1)  </a:t>
            </a:r>
            <a:br>
              <a:rPr lang="en-US" sz="6600" dirty="0"/>
            </a:br>
            <a:r>
              <a:rPr lang="en-US" sz="6600" dirty="0"/>
              <a:t>INT-402(MODERN WEB PROGRAMMING TOOLS AND TECHNIQUES)</a:t>
            </a:r>
            <a:endParaRPr lang="en-IN" sz="6600" dirty="0"/>
          </a:p>
        </p:txBody>
      </p:sp>
      <p:sp>
        <p:nvSpPr>
          <p:cNvPr id="3" name="Subtitle 2">
            <a:extLst>
              <a:ext uri="{FF2B5EF4-FFF2-40B4-BE49-F238E27FC236}">
                <a16:creationId xmlns:a16="http://schemas.microsoft.com/office/drawing/2014/main" id="{3F7B555F-51D7-431C-BA9E-46831A6F0A6B}"/>
              </a:ext>
            </a:extLst>
          </p:cNvPr>
          <p:cNvSpPr>
            <a:spLocks noGrp="1"/>
          </p:cNvSpPr>
          <p:nvPr>
            <p:ph type="subTitle" idx="1"/>
          </p:nvPr>
        </p:nvSpPr>
        <p:spPr/>
        <p:txBody>
          <a:bodyPr>
            <a:normAutofit/>
          </a:bodyPr>
          <a:lstStyle/>
          <a:p>
            <a:r>
              <a:rPr lang="en-US" dirty="0"/>
              <a:t>Prepared By:</a:t>
            </a:r>
          </a:p>
          <a:p>
            <a:r>
              <a:rPr lang="en-US" dirty="0" err="1"/>
              <a:t>Palvi</a:t>
            </a:r>
            <a:r>
              <a:rPr lang="en-US" dirty="0"/>
              <a:t> </a:t>
            </a:r>
            <a:r>
              <a:rPr lang="en-US" dirty="0" err="1"/>
              <a:t>Soni</a:t>
            </a:r>
            <a:endParaRPr lang="en-IN" dirty="0"/>
          </a:p>
        </p:txBody>
      </p:sp>
    </p:spTree>
    <p:extLst>
      <p:ext uri="{BB962C8B-B14F-4D97-AF65-F5344CB8AC3E}">
        <p14:creationId xmlns:p14="http://schemas.microsoft.com/office/powerpoint/2010/main" val="644745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44EE-3722-4046-82A6-0D58617D8AAC}"/>
              </a:ext>
            </a:extLst>
          </p:cNvPr>
          <p:cNvSpPr>
            <a:spLocks noGrp="1"/>
          </p:cNvSpPr>
          <p:nvPr>
            <p:ph type="title"/>
          </p:nvPr>
        </p:nvSpPr>
        <p:spPr/>
        <p:txBody>
          <a:bodyPr/>
          <a:lstStyle/>
          <a:p>
            <a:r>
              <a:rPr lang="en-US" dirty="0"/>
              <a:t>Benefits of using .NET Framework</a:t>
            </a:r>
            <a:endParaRPr lang="en-IN" dirty="0"/>
          </a:p>
        </p:txBody>
      </p:sp>
      <p:sp>
        <p:nvSpPr>
          <p:cNvPr id="3" name="Content Placeholder 2">
            <a:extLst>
              <a:ext uri="{FF2B5EF4-FFF2-40B4-BE49-F238E27FC236}">
                <a16:creationId xmlns:a16="http://schemas.microsoft.com/office/drawing/2014/main" id="{6D5F2EFF-A2D8-4BEB-9665-DF18E9FB3237}"/>
              </a:ext>
            </a:extLst>
          </p:cNvPr>
          <p:cNvSpPr>
            <a:spLocks noGrp="1"/>
          </p:cNvSpPr>
          <p:nvPr>
            <p:ph idx="1"/>
          </p:nvPr>
        </p:nvSpPr>
        <p:spPr>
          <a:xfrm>
            <a:off x="1143000" y="1818640"/>
            <a:ext cx="9872871" cy="4277360"/>
          </a:xfrm>
        </p:spPr>
        <p:txBody>
          <a:bodyPr>
            <a:normAutofit fontScale="92500" lnSpcReduction="10000"/>
          </a:bodyPr>
          <a:lstStyle/>
          <a:p>
            <a:pPr algn="just" fontAlgn="base">
              <a:buFont typeface="+mj-lt"/>
              <a:buAutoNum type="arabicPeriod"/>
            </a:pPr>
            <a:r>
              <a:rPr lang="en-US" b="0" i="0" dirty="0">
                <a:solidFill>
                  <a:srgbClr val="273239"/>
                </a:solidFill>
                <a:effectLst/>
                <a:latin typeface="Apercu"/>
              </a:rPr>
              <a:t>The .NET Framework also provides a number of features that help improve the security, reliability, and performance of applications.</a:t>
            </a:r>
          </a:p>
          <a:p>
            <a:pPr algn="just" fontAlgn="base">
              <a:buFont typeface="+mj-lt"/>
              <a:buAutoNum type="arabicPeriod"/>
            </a:pPr>
            <a:r>
              <a:rPr lang="en-US" b="0" i="0" dirty="0">
                <a:solidFill>
                  <a:srgbClr val="273239"/>
                </a:solidFill>
                <a:effectLst/>
                <a:latin typeface="Apercu"/>
              </a:rPr>
              <a:t> These include features such as code access security, automatic memory management, and just-in-time (JIT) compilation, which helps improve the speed of application execution.</a:t>
            </a:r>
          </a:p>
          <a:p>
            <a:pPr algn="just" fontAlgn="base">
              <a:buFont typeface="+mj-lt"/>
              <a:buAutoNum type="arabicPeriod"/>
            </a:pPr>
            <a:r>
              <a:rPr lang="en-US" b="0" i="0" dirty="0">
                <a:solidFill>
                  <a:srgbClr val="273239"/>
                </a:solidFill>
                <a:effectLst/>
                <a:latin typeface="Apercu"/>
              </a:rPr>
              <a:t>The .NET Framework is also designed to integrate with other Microsoft technologies, such as Microsoft SQL Server, Microsoft SharePoint, and Microsoft Office, which can make it easier to build applications that work seamlessly with other Microsoft products.</a:t>
            </a:r>
          </a:p>
          <a:p>
            <a:pPr algn="just" fontAlgn="base">
              <a:buFont typeface="+mj-lt"/>
              <a:buAutoNum type="arabicPeriod"/>
            </a:pPr>
            <a:r>
              <a:rPr lang="en-US" b="0" i="0" dirty="0">
                <a:solidFill>
                  <a:srgbClr val="273239"/>
                </a:solidFill>
                <a:effectLst/>
                <a:latin typeface="Apercu"/>
              </a:rPr>
              <a:t>Overall, the .NET Framework is a powerful and versatile development platform that provides a wide range of tools and libraries for building and running applications on Windows operating systems.</a:t>
            </a:r>
          </a:p>
          <a:p>
            <a:pPr algn="just" fontAlgn="base">
              <a:buFont typeface="+mj-lt"/>
              <a:buAutoNum type="arabicPeriod"/>
            </a:pPr>
            <a:r>
              <a:rPr lang="en-US" b="1" i="0" dirty="0">
                <a:solidFill>
                  <a:srgbClr val="273239"/>
                </a:solidFill>
                <a:effectLst/>
                <a:latin typeface="Apercu"/>
              </a:rPr>
              <a:t>.NET </a:t>
            </a:r>
            <a:r>
              <a:rPr lang="en-US" b="0" i="0" dirty="0">
                <a:solidFill>
                  <a:srgbClr val="273239"/>
                </a:solidFill>
                <a:effectLst/>
                <a:latin typeface="Apercu"/>
              </a:rPr>
              <a:t>is a software framework that is designed and developed by Microsoft. The first version of the </a:t>
            </a:r>
            <a:r>
              <a:rPr lang="en-US" b="0" i="0" dirty="0" err="1">
                <a:solidFill>
                  <a:srgbClr val="273239"/>
                </a:solidFill>
                <a:effectLst/>
                <a:latin typeface="Apercu"/>
              </a:rPr>
              <a:t>.Net</a:t>
            </a:r>
            <a:r>
              <a:rPr lang="en-US" b="0" i="0" dirty="0">
                <a:solidFill>
                  <a:srgbClr val="273239"/>
                </a:solidFill>
                <a:effectLst/>
                <a:latin typeface="Apercu"/>
              </a:rPr>
              <a:t> framework was 1.0 which came in the year 2002. In easy words, it is a virtual machine for compiling and executing programs written in different languages like </a:t>
            </a:r>
            <a:r>
              <a:rPr lang="en-US" b="0" i="0" u="sng" dirty="0">
                <a:solidFill>
                  <a:srgbClr val="273239"/>
                </a:solidFill>
                <a:effectLst/>
                <a:latin typeface="Apercu"/>
                <a:hlinkClick r:id="rId2"/>
              </a:rPr>
              <a:t>C#</a:t>
            </a:r>
            <a:r>
              <a:rPr lang="en-US" b="0" i="0" dirty="0">
                <a:solidFill>
                  <a:srgbClr val="273239"/>
                </a:solidFill>
                <a:effectLst/>
                <a:latin typeface="Apercu"/>
              </a:rPr>
              <a:t>, </a:t>
            </a:r>
            <a:r>
              <a:rPr lang="en-US" b="0" i="0" dirty="0" err="1">
                <a:solidFill>
                  <a:srgbClr val="273239"/>
                </a:solidFill>
                <a:effectLst/>
                <a:latin typeface="Apercu"/>
              </a:rPr>
              <a:t>VB.Net</a:t>
            </a:r>
            <a:r>
              <a:rPr lang="en-US" b="0" i="0" dirty="0">
                <a:solidFill>
                  <a:srgbClr val="273239"/>
                </a:solidFill>
                <a:effectLst/>
                <a:latin typeface="Apercu"/>
              </a:rPr>
              <a:t>, etc. </a:t>
            </a:r>
          </a:p>
          <a:p>
            <a:pPr algn="just"/>
            <a:endParaRPr lang="en-IN" dirty="0">
              <a:latin typeface="Apercu"/>
            </a:endParaRPr>
          </a:p>
        </p:txBody>
      </p:sp>
    </p:spTree>
    <p:extLst>
      <p:ext uri="{BB962C8B-B14F-4D97-AF65-F5344CB8AC3E}">
        <p14:creationId xmlns:p14="http://schemas.microsoft.com/office/powerpoint/2010/main" val="315816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5E90-826A-42DC-A399-524C230CABBA}"/>
              </a:ext>
            </a:extLst>
          </p:cNvPr>
          <p:cNvSpPr>
            <a:spLocks noGrp="1"/>
          </p:cNvSpPr>
          <p:nvPr>
            <p:ph type="title"/>
          </p:nvPr>
        </p:nvSpPr>
        <p:spPr/>
        <p:txBody>
          <a:bodyPr>
            <a:normAutofit fontScale="90000"/>
          </a:bodyPr>
          <a:lstStyle/>
          <a:p>
            <a:r>
              <a:rPr lang="en-US" b="1" i="0" dirty="0">
                <a:solidFill>
                  <a:srgbClr val="273239"/>
                </a:solidFill>
                <a:effectLst/>
                <a:latin typeface="Nunito" pitchFamily="2" charset="0"/>
              </a:rPr>
              <a:t>Main Components of .NET Framework</a:t>
            </a:r>
            <a:br>
              <a:rPr lang="en-US"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055110F6-42E6-431D-94F6-A4B151990133}"/>
              </a:ext>
            </a:extLst>
          </p:cNvPr>
          <p:cNvSpPr>
            <a:spLocks noGrp="1"/>
          </p:cNvSpPr>
          <p:nvPr>
            <p:ph idx="1"/>
          </p:nvPr>
        </p:nvSpPr>
        <p:spPr/>
        <p:txBody>
          <a:bodyPr>
            <a:normAutofit fontScale="92500"/>
          </a:bodyPr>
          <a:lstStyle/>
          <a:p>
            <a:pPr algn="just" fontAlgn="base"/>
            <a:r>
              <a:rPr lang="en-US" i="0" dirty="0">
                <a:solidFill>
                  <a:schemeClr val="tx1"/>
                </a:solidFill>
                <a:effectLst/>
                <a:latin typeface="Apercu"/>
              </a:rPr>
              <a:t>Common Language Runtime(CLR): CLR is the basic and Virtual Machine component of the .NET Framework. It is the run-time environment in the .NET Framework that runs the codes and helps in making the development process easier by providing various services such as remoting, thread management, type safety, memory management, robustness, etc. </a:t>
            </a:r>
          </a:p>
          <a:p>
            <a:pPr algn="just" fontAlgn="base"/>
            <a:r>
              <a:rPr lang="en-US" i="0" dirty="0">
                <a:solidFill>
                  <a:schemeClr val="tx1"/>
                </a:solidFill>
                <a:effectLst/>
                <a:latin typeface="Apercu"/>
              </a:rPr>
              <a:t>Basically, it is responsible for managing the execution of .NET programs regardless of any .NET programming language. It also helps in the management of code, as code that targets the runtime is known as Managed Code, and code that doesn’t target to runtime is known as Unmanaged code. </a:t>
            </a:r>
          </a:p>
          <a:p>
            <a:pPr algn="just" fontAlgn="base"/>
            <a:r>
              <a:rPr lang="en-US" i="0" dirty="0">
                <a:solidFill>
                  <a:schemeClr val="tx1"/>
                </a:solidFill>
                <a:effectLst/>
                <a:latin typeface="Apercu"/>
              </a:rPr>
              <a:t>Framework Class Library(FCL): It is the collection of reusable, object-oriented class libraries and methods, </a:t>
            </a:r>
            <a:r>
              <a:rPr lang="en-US" i="0" dirty="0" err="1">
                <a:solidFill>
                  <a:schemeClr val="tx1"/>
                </a:solidFill>
                <a:effectLst/>
                <a:latin typeface="Apercu"/>
              </a:rPr>
              <a:t>etc</a:t>
            </a:r>
            <a:r>
              <a:rPr lang="en-US" i="0" dirty="0">
                <a:solidFill>
                  <a:schemeClr val="tx1"/>
                </a:solidFill>
                <a:effectLst/>
                <a:latin typeface="Apercu"/>
              </a:rPr>
              <a:t> that can be integrated with CLR. Also called the Assemblies. It is just like the header files in C/C++ and packages in java. Installing the .NET framework basically is the installation of CLR and FCL into the system. Below is the overview of the .NET Framework.</a:t>
            </a:r>
          </a:p>
          <a:p>
            <a:pPr algn="just"/>
            <a:endParaRPr lang="en-IN" dirty="0">
              <a:solidFill>
                <a:schemeClr val="tx1"/>
              </a:solidFill>
              <a:latin typeface="Apercu"/>
            </a:endParaRPr>
          </a:p>
        </p:txBody>
      </p:sp>
    </p:spTree>
    <p:extLst>
      <p:ext uri="{BB962C8B-B14F-4D97-AF65-F5344CB8AC3E}">
        <p14:creationId xmlns:p14="http://schemas.microsoft.com/office/powerpoint/2010/main" val="3732742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4681-B5DD-4764-8434-1A90AF86B3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798B091-ED21-4257-8958-DED722AAAA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760" y="2057400"/>
            <a:ext cx="8605519" cy="4038600"/>
          </a:xfrm>
        </p:spPr>
      </p:pic>
    </p:spTree>
    <p:extLst>
      <p:ext uri="{BB962C8B-B14F-4D97-AF65-F5344CB8AC3E}">
        <p14:creationId xmlns:p14="http://schemas.microsoft.com/office/powerpoint/2010/main" val="80796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6AE6-3542-4770-AE42-20FC1ED0E40B}"/>
              </a:ext>
            </a:extLst>
          </p:cNvPr>
          <p:cNvSpPr>
            <a:spLocks noGrp="1"/>
          </p:cNvSpPr>
          <p:nvPr>
            <p:ph type="title"/>
          </p:nvPr>
        </p:nvSpPr>
        <p:spPr/>
        <p:txBody>
          <a:bodyPr>
            <a:normAutofit/>
          </a:bodyPr>
          <a:lstStyle/>
          <a:p>
            <a:r>
              <a:rPr lang="en-US" dirty="0"/>
              <a:t>DIFFERENCE B/W ASP.NET AND ASP.NET CORE</a:t>
            </a:r>
            <a:endParaRPr lang="en-IN" dirty="0"/>
          </a:p>
        </p:txBody>
      </p:sp>
      <p:pic>
        <p:nvPicPr>
          <p:cNvPr id="5" name="Content Placeholder 4">
            <a:extLst>
              <a:ext uri="{FF2B5EF4-FFF2-40B4-BE49-F238E27FC236}">
                <a16:creationId xmlns:a16="http://schemas.microsoft.com/office/drawing/2014/main" id="{9C9F9D5C-38DB-45A2-95A2-5065A38A9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450" y="1846263"/>
            <a:ext cx="10058400" cy="4022725"/>
          </a:xfrm>
        </p:spPr>
      </p:pic>
    </p:spTree>
    <p:extLst>
      <p:ext uri="{BB962C8B-B14F-4D97-AF65-F5344CB8AC3E}">
        <p14:creationId xmlns:p14="http://schemas.microsoft.com/office/powerpoint/2010/main" val="9060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5706-6678-4EC3-B3EC-6D7F93DCC477}"/>
              </a:ext>
            </a:extLst>
          </p:cNvPr>
          <p:cNvSpPr>
            <a:spLocks noGrp="1"/>
          </p:cNvSpPr>
          <p:nvPr>
            <p:ph type="title"/>
          </p:nvPr>
        </p:nvSpPr>
        <p:spPr/>
        <p:txBody>
          <a:bodyPr/>
          <a:lstStyle/>
          <a:p>
            <a:r>
              <a:rPr lang="en-US" dirty="0"/>
              <a:t>PLATFORM</a:t>
            </a:r>
            <a:endParaRPr lang="en-IN" dirty="0"/>
          </a:p>
        </p:txBody>
      </p:sp>
      <p:pic>
        <p:nvPicPr>
          <p:cNvPr id="5" name="Content Placeholder 4">
            <a:extLst>
              <a:ext uri="{FF2B5EF4-FFF2-40B4-BE49-F238E27FC236}">
                <a16:creationId xmlns:a16="http://schemas.microsoft.com/office/drawing/2014/main" id="{318A746E-ECB2-430D-AD74-46FB5F66C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625" y="1846263"/>
            <a:ext cx="9753600" cy="4022725"/>
          </a:xfrm>
        </p:spPr>
      </p:pic>
    </p:spTree>
    <p:extLst>
      <p:ext uri="{BB962C8B-B14F-4D97-AF65-F5344CB8AC3E}">
        <p14:creationId xmlns:p14="http://schemas.microsoft.com/office/powerpoint/2010/main" val="2651910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C6D6-12E0-4C2D-8F83-B64DDEF97766}"/>
              </a:ext>
            </a:extLst>
          </p:cNvPr>
          <p:cNvSpPr>
            <a:spLocks noGrp="1"/>
          </p:cNvSpPr>
          <p:nvPr>
            <p:ph type="title"/>
          </p:nvPr>
        </p:nvSpPr>
        <p:spPr/>
        <p:txBody>
          <a:bodyPr/>
          <a:lstStyle/>
          <a:p>
            <a:r>
              <a:rPr lang="en-US" dirty="0"/>
              <a:t>CREATION</a:t>
            </a:r>
            <a:endParaRPr lang="en-IN" dirty="0"/>
          </a:p>
        </p:txBody>
      </p:sp>
      <p:pic>
        <p:nvPicPr>
          <p:cNvPr id="5" name="Content Placeholder 4">
            <a:extLst>
              <a:ext uri="{FF2B5EF4-FFF2-40B4-BE49-F238E27FC236}">
                <a16:creationId xmlns:a16="http://schemas.microsoft.com/office/drawing/2014/main" id="{D0CACF5A-1C47-40A2-8EE6-3BACAEEA71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599" y="1865313"/>
            <a:ext cx="9991725" cy="4022725"/>
          </a:xfrm>
        </p:spPr>
      </p:pic>
    </p:spTree>
    <p:extLst>
      <p:ext uri="{BB962C8B-B14F-4D97-AF65-F5344CB8AC3E}">
        <p14:creationId xmlns:p14="http://schemas.microsoft.com/office/powerpoint/2010/main" val="246981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4884-75E9-4A53-B3A1-DF5A988FBEF8}"/>
              </a:ext>
            </a:extLst>
          </p:cNvPr>
          <p:cNvSpPr>
            <a:spLocks noGrp="1"/>
          </p:cNvSpPr>
          <p:nvPr>
            <p:ph type="title"/>
          </p:nvPr>
        </p:nvSpPr>
        <p:spPr/>
        <p:txBody>
          <a:bodyPr/>
          <a:lstStyle/>
          <a:p>
            <a:r>
              <a:rPr lang="en-US" dirty="0"/>
              <a:t>Platforms</a:t>
            </a:r>
            <a:endParaRPr lang="en-IN" dirty="0"/>
          </a:p>
        </p:txBody>
      </p:sp>
      <p:pic>
        <p:nvPicPr>
          <p:cNvPr id="5" name="Content Placeholder 4">
            <a:extLst>
              <a:ext uri="{FF2B5EF4-FFF2-40B4-BE49-F238E27FC236}">
                <a16:creationId xmlns:a16="http://schemas.microsoft.com/office/drawing/2014/main" id="{5297278A-E22A-447C-8DD4-FA5F03219E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634" y="2057400"/>
            <a:ext cx="9735395" cy="4038600"/>
          </a:xfrm>
        </p:spPr>
      </p:pic>
    </p:spTree>
    <p:extLst>
      <p:ext uri="{BB962C8B-B14F-4D97-AF65-F5344CB8AC3E}">
        <p14:creationId xmlns:p14="http://schemas.microsoft.com/office/powerpoint/2010/main" val="368906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C42A-B640-4CCB-82E4-214C681457EC}"/>
              </a:ext>
            </a:extLst>
          </p:cNvPr>
          <p:cNvSpPr>
            <a:spLocks noGrp="1"/>
          </p:cNvSpPr>
          <p:nvPr>
            <p:ph type="title"/>
          </p:nvPr>
        </p:nvSpPr>
        <p:spPr/>
        <p:txBody>
          <a:bodyPr/>
          <a:lstStyle/>
          <a:p>
            <a:r>
              <a:rPr lang="en-US" dirty="0"/>
              <a:t>Compilation</a:t>
            </a:r>
            <a:endParaRPr lang="en-IN" dirty="0"/>
          </a:p>
        </p:txBody>
      </p:sp>
      <p:pic>
        <p:nvPicPr>
          <p:cNvPr id="5" name="Content Placeholder 4">
            <a:extLst>
              <a:ext uri="{FF2B5EF4-FFF2-40B4-BE49-F238E27FC236}">
                <a16:creationId xmlns:a16="http://schemas.microsoft.com/office/drawing/2014/main" id="{F9C4A2B6-5017-40EA-97C7-A9C924CBD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0128" y="2057400"/>
            <a:ext cx="8198406" cy="4038600"/>
          </a:xfrm>
        </p:spPr>
      </p:pic>
    </p:spTree>
    <p:extLst>
      <p:ext uri="{BB962C8B-B14F-4D97-AF65-F5344CB8AC3E}">
        <p14:creationId xmlns:p14="http://schemas.microsoft.com/office/powerpoint/2010/main" val="23404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970E-70FA-40A1-AF9A-98F65EBC1531}"/>
              </a:ext>
            </a:extLst>
          </p:cNvPr>
          <p:cNvSpPr>
            <a:spLocks noGrp="1"/>
          </p:cNvSpPr>
          <p:nvPr>
            <p:ph type="title"/>
          </p:nvPr>
        </p:nvSpPr>
        <p:spPr/>
        <p:txBody>
          <a:bodyPr>
            <a:normAutofit/>
          </a:bodyPr>
          <a:lstStyle/>
          <a:p>
            <a:r>
              <a:rPr lang="en-US" dirty="0"/>
              <a:t>Difference between </a:t>
            </a:r>
            <a:r>
              <a:rPr lang="en-US" dirty="0" err="1"/>
              <a:t>.net</a:t>
            </a:r>
            <a:r>
              <a:rPr lang="en-US" dirty="0"/>
              <a:t> core and </a:t>
            </a:r>
            <a:r>
              <a:rPr lang="en-US" dirty="0" err="1"/>
              <a:t>.net</a:t>
            </a:r>
            <a:r>
              <a:rPr lang="en-US" dirty="0"/>
              <a:t> framework</a:t>
            </a:r>
            <a:endParaRPr lang="en-IN" dirty="0"/>
          </a:p>
        </p:txBody>
      </p:sp>
      <p:graphicFrame>
        <p:nvGraphicFramePr>
          <p:cNvPr id="5" name="Content Placeholder 4">
            <a:extLst>
              <a:ext uri="{FF2B5EF4-FFF2-40B4-BE49-F238E27FC236}">
                <a16:creationId xmlns:a16="http://schemas.microsoft.com/office/drawing/2014/main" id="{88AB5078-A55B-40E2-BC50-3BB1F264AAFE}"/>
              </a:ext>
            </a:extLst>
          </p:cNvPr>
          <p:cNvGraphicFramePr>
            <a:graphicFrameLocks noGrp="1"/>
          </p:cNvGraphicFramePr>
          <p:nvPr>
            <p:ph idx="1"/>
            <p:extLst>
              <p:ext uri="{D42A27DB-BD31-4B8C-83A1-F6EECF244321}">
                <p14:modId xmlns:p14="http://schemas.microsoft.com/office/powerpoint/2010/main" val="1838464454"/>
              </p:ext>
            </p:extLst>
          </p:nvPr>
        </p:nvGraphicFramePr>
        <p:xfrm>
          <a:off x="1096964" y="1737361"/>
          <a:ext cx="9942512" cy="4196715"/>
        </p:xfrm>
        <a:graphic>
          <a:graphicData uri="http://schemas.openxmlformats.org/drawingml/2006/table">
            <a:tbl>
              <a:tblPr/>
              <a:tblGrid>
                <a:gridCol w="2485628">
                  <a:extLst>
                    <a:ext uri="{9D8B030D-6E8A-4147-A177-3AD203B41FA5}">
                      <a16:colId xmlns:a16="http://schemas.microsoft.com/office/drawing/2014/main" val="249048404"/>
                    </a:ext>
                  </a:extLst>
                </a:gridCol>
                <a:gridCol w="3728442">
                  <a:extLst>
                    <a:ext uri="{9D8B030D-6E8A-4147-A177-3AD203B41FA5}">
                      <a16:colId xmlns:a16="http://schemas.microsoft.com/office/drawing/2014/main" val="3285819706"/>
                    </a:ext>
                  </a:extLst>
                </a:gridCol>
                <a:gridCol w="3728442">
                  <a:extLst>
                    <a:ext uri="{9D8B030D-6E8A-4147-A177-3AD203B41FA5}">
                      <a16:colId xmlns:a16="http://schemas.microsoft.com/office/drawing/2014/main" val="2506319654"/>
                    </a:ext>
                  </a:extLst>
                </a:gridCol>
              </a:tblGrid>
              <a:tr h="551874">
                <a:tc>
                  <a:txBody>
                    <a:bodyPr/>
                    <a:lstStyle/>
                    <a:p>
                      <a:pPr algn="ctr" rtl="0" fontAlgn="base"/>
                      <a:r>
                        <a:rPr lang="en-IN" sz="1400" b="1">
                          <a:effectLst/>
                        </a:rPr>
                        <a:t>BASED ON</a:t>
                      </a:r>
                    </a:p>
                  </a:txBody>
                  <a:tcPr marL="38100" marR="381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1400" b="1">
                          <a:effectLst/>
                        </a:rPr>
                        <a:t>.NET Core</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IN" sz="1400" b="1">
                          <a:effectLst/>
                        </a:rPr>
                        <a:t>.NET Framework</a:t>
                      </a:r>
                    </a:p>
                  </a:txBody>
                  <a:tcPr marL="63500" marR="63500" marT="63500" marB="635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20744779"/>
                  </a:ext>
                </a:extLst>
              </a:tr>
              <a:tr h="906062">
                <a:tc>
                  <a:txBody>
                    <a:bodyPr/>
                    <a:lstStyle/>
                    <a:p>
                      <a:pPr algn="l" fontAlgn="base"/>
                      <a:r>
                        <a:rPr lang="en-IN" b="1">
                          <a:effectLst/>
                        </a:rPr>
                        <a:t>Open Source</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Core is an open source.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Certain components of the .Net Framework are open source.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521713746"/>
                  </a:ext>
                </a:extLst>
              </a:tr>
              <a:tr h="1523832">
                <a:tc>
                  <a:txBody>
                    <a:bodyPr/>
                    <a:lstStyle/>
                    <a:p>
                      <a:pPr algn="l" fontAlgn="base"/>
                      <a:r>
                        <a:rPr lang="en-IN" b="1">
                          <a:effectLst/>
                        </a:rPr>
                        <a:t>Cross-Platform</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a:effectLst/>
                        </a:rPr>
                        <a:t>Works on the principle of “build once, run anywhere”. It is compatible with various operating systems — Windows, Linux, and Mac OS as it is cross-platform.</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a:effectLst/>
                        </a:rPr>
                        <a:t>.NET Framework is compatible with the windows operating system. Although, it was developed to support software and applications on all operating systems.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089832212"/>
                  </a:ext>
                </a:extLst>
              </a:tr>
              <a:tr h="1214947">
                <a:tc>
                  <a:txBody>
                    <a:bodyPr/>
                    <a:lstStyle/>
                    <a:p>
                      <a:pPr algn="l" fontAlgn="base"/>
                      <a:r>
                        <a:rPr lang="en-IN" b="1">
                          <a:effectLst/>
                        </a:rPr>
                        <a:t>Application Models</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err="1">
                          <a:effectLst/>
                        </a:rPr>
                        <a:t>.Net</a:t>
                      </a:r>
                      <a:r>
                        <a:rPr lang="en-US" sz="1250" b="0" dirty="0">
                          <a:effectLst/>
                        </a:rPr>
                        <a:t> Core does not support desktop application development and it rather focuses on the web, windows mobile, and windows store.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err="1">
                          <a:effectLst/>
                        </a:rPr>
                        <a:t>.Net</a:t>
                      </a:r>
                      <a:r>
                        <a:rPr lang="en-US" sz="1250" b="0" dirty="0">
                          <a:effectLst/>
                        </a:rPr>
                        <a:t> Framework is used for the development of both desktop and web applications as well as it supports windows forms and WPF applications.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94040744"/>
                  </a:ext>
                </a:extLst>
              </a:tr>
            </a:tbl>
          </a:graphicData>
        </a:graphic>
      </p:graphicFrame>
    </p:spTree>
    <p:extLst>
      <p:ext uri="{BB962C8B-B14F-4D97-AF65-F5344CB8AC3E}">
        <p14:creationId xmlns:p14="http://schemas.microsoft.com/office/powerpoint/2010/main" val="1084678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D947-3E08-4E1B-833A-C64698EFFF17}"/>
              </a:ext>
            </a:extLst>
          </p:cNvPr>
          <p:cNvSpPr>
            <a:spLocks noGrp="1"/>
          </p:cNvSpPr>
          <p:nvPr>
            <p:ph type="title"/>
          </p:nvPr>
        </p:nvSpPr>
        <p:spPr/>
        <p:txBody>
          <a:bodyPr>
            <a:normAutofit/>
          </a:bodyPr>
          <a:lstStyle/>
          <a:p>
            <a:r>
              <a:rPr lang="en-US" dirty="0"/>
              <a:t>Difference between </a:t>
            </a:r>
            <a:r>
              <a:rPr lang="en-US" dirty="0" err="1"/>
              <a:t>.net</a:t>
            </a:r>
            <a:r>
              <a:rPr lang="en-US" dirty="0"/>
              <a:t> core and </a:t>
            </a:r>
            <a:r>
              <a:rPr lang="en-US" dirty="0" err="1"/>
              <a:t>.net</a:t>
            </a:r>
            <a:r>
              <a:rPr lang="en-US" dirty="0"/>
              <a:t> framework</a:t>
            </a:r>
            <a:endParaRPr lang="en-IN" dirty="0"/>
          </a:p>
        </p:txBody>
      </p:sp>
      <p:graphicFrame>
        <p:nvGraphicFramePr>
          <p:cNvPr id="4" name="Content Placeholder 3">
            <a:extLst>
              <a:ext uri="{FF2B5EF4-FFF2-40B4-BE49-F238E27FC236}">
                <a16:creationId xmlns:a16="http://schemas.microsoft.com/office/drawing/2014/main" id="{141C1713-CC9B-48D4-B56F-82A41C1A1D93}"/>
              </a:ext>
            </a:extLst>
          </p:cNvPr>
          <p:cNvGraphicFramePr>
            <a:graphicFrameLocks noGrp="1"/>
          </p:cNvGraphicFramePr>
          <p:nvPr>
            <p:ph idx="1"/>
            <p:extLst>
              <p:ext uri="{D42A27DB-BD31-4B8C-83A1-F6EECF244321}">
                <p14:modId xmlns:p14="http://schemas.microsoft.com/office/powerpoint/2010/main" val="3020977446"/>
              </p:ext>
            </p:extLst>
          </p:nvPr>
        </p:nvGraphicFramePr>
        <p:xfrm>
          <a:off x="1096962" y="1638300"/>
          <a:ext cx="10637837" cy="4518660"/>
        </p:xfrm>
        <a:graphic>
          <a:graphicData uri="http://schemas.openxmlformats.org/drawingml/2006/table">
            <a:tbl>
              <a:tblPr/>
              <a:tblGrid>
                <a:gridCol w="2659459">
                  <a:extLst>
                    <a:ext uri="{9D8B030D-6E8A-4147-A177-3AD203B41FA5}">
                      <a16:colId xmlns:a16="http://schemas.microsoft.com/office/drawing/2014/main" val="4118921744"/>
                    </a:ext>
                  </a:extLst>
                </a:gridCol>
                <a:gridCol w="3989189">
                  <a:extLst>
                    <a:ext uri="{9D8B030D-6E8A-4147-A177-3AD203B41FA5}">
                      <a16:colId xmlns:a16="http://schemas.microsoft.com/office/drawing/2014/main" val="662583835"/>
                    </a:ext>
                  </a:extLst>
                </a:gridCol>
                <a:gridCol w="3989189">
                  <a:extLst>
                    <a:ext uri="{9D8B030D-6E8A-4147-A177-3AD203B41FA5}">
                      <a16:colId xmlns:a16="http://schemas.microsoft.com/office/drawing/2014/main" val="4094363139"/>
                    </a:ext>
                  </a:extLst>
                </a:gridCol>
              </a:tblGrid>
              <a:tr h="642616">
                <a:tc>
                  <a:txBody>
                    <a:bodyPr/>
                    <a:lstStyle/>
                    <a:p>
                      <a:pPr algn="l" fontAlgn="base"/>
                      <a:r>
                        <a:rPr lang="en-IN" b="1">
                          <a:effectLst/>
                        </a:rPr>
                        <a:t>Installation</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Core is packaged and installed independently of the underlying operating system as it is cross-platform.</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Framework is installed as a single package for Windows operating system.</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687403543"/>
                  </a:ext>
                </a:extLst>
              </a:tr>
              <a:tr h="1071900">
                <a:tc>
                  <a:txBody>
                    <a:bodyPr/>
                    <a:lstStyle/>
                    <a:p>
                      <a:pPr algn="l" fontAlgn="base"/>
                      <a:r>
                        <a:rPr lang="en-US" b="1" dirty="0">
                          <a:effectLst/>
                        </a:rPr>
                        <a:t>Support for Micro-Services and REST Services</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err="1">
                          <a:effectLst/>
                        </a:rPr>
                        <a:t>.Net</a:t>
                      </a:r>
                      <a:r>
                        <a:rPr lang="en-US" sz="1250" b="0" dirty="0">
                          <a:effectLst/>
                        </a:rPr>
                        <a:t> Core supports the development and implementation of micro-services and the user has to create a REST API for its implementation.</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Framework does not support the development and implementation of microservices but it supports the REST API services.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561480339"/>
                  </a:ext>
                </a:extLst>
              </a:tr>
              <a:tr h="861690">
                <a:tc>
                  <a:txBody>
                    <a:bodyPr/>
                    <a:lstStyle/>
                    <a:p>
                      <a:pPr algn="l" fontAlgn="base"/>
                      <a:r>
                        <a:rPr lang="en-IN" b="1">
                          <a:effectLst/>
                        </a:rPr>
                        <a:t>Performance and Scalability</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 .NET Core offers high performance and scalability.</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Framework is less effective in comparison to .Net Core in terms of performance and scalability of applications.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587592609"/>
                  </a:ext>
                </a:extLst>
              </a:tr>
              <a:tr h="642616">
                <a:tc>
                  <a:txBody>
                    <a:bodyPr/>
                    <a:lstStyle/>
                    <a:p>
                      <a:pPr algn="l" fontAlgn="base"/>
                      <a:r>
                        <a:rPr lang="en-IN" b="1" dirty="0">
                          <a:effectLst/>
                        </a:rPr>
                        <a:t>Compatibility</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Core is compatible with various operating systems — Windows, Linux, and Mac OS.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Framework is compatible only with the Windows operating system.</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470389981"/>
                  </a:ext>
                </a:extLst>
              </a:tr>
              <a:tr h="1299838">
                <a:tc>
                  <a:txBody>
                    <a:bodyPr/>
                    <a:lstStyle/>
                    <a:p>
                      <a:pPr algn="l" fontAlgn="base"/>
                      <a:r>
                        <a:rPr lang="en-IN" b="1">
                          <a:effectLst/>
                        </a:rPr>
                        <a:t>Android Development</a:t>
                      </a:r>
                    </a:p>
                  </a:txBody>
                  <a:tcPr marL="38100" marR="38100" marT="54566" marB="5456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a:effectLst/>
                        </a:rPr>
                        <a:t>.NET Core is compatible with open-source mobile application platforms, i.e. Xamarin, through the .NET Standard Library. Developers use Xamarin’s tools to configure the mobile app for specific mobile devices such as iOS, Android, and Windows phones.</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tc>
                  <a:txBody>
                    <a:bodyPr/>
                    <a:lstStyle/>
                    <a:p>
                      <a:pPr algn="ctr" rtl="0" fontAlgn="base"/>
                      <a:r>
                        <a:rPr lang="en-US" sz="1250" b="0" dirty="0">
                          <a:effectLst/>
                        </a:rPr>
                        <a:t>.NET Framework does not support any framework for mobile application development</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772617685"/>
                  </a:ext>
                </a:extLst>
              </a:tr>
            </a:tbl>
          </a:graphicData>
        </a:graphic>
      </p:graphicFrame>
    </p:spTree>
    <p:extLst>
      <p:ext uri="{BB962C8B-B14F-4D97-AF65-F5344CB8AC3E}">
        <p14:creationId xmlns:p14="http://schemas.microsoft.com/office/powerpoint/2010/main" val="199830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1343-7A7A-4453-B328-77DF942D0B11}"/>
              </a:ext>
            </a:extLst>
          </p:cNvPr>
          <p:cNvSpPr>
            <a:spLocks noGrp="1"/>
          </p:cNvSpPr>
          <p:nvPr>
            <p:ph type="title"/>
          </p:nvPr>
        </p:nvSpPr>
        <p:spPr/>
        <p:txBody>
          <a:bodyPr>
            <a:normAutofit/>
          </a:bodyPr>
          <a:lstStyle/>
          <a:p>
            <a:r>
              <a:rPr lang="en-US" b="1" dirty="0"/>
              <a:t>INTRODUCTION TO .NET FRAMEWORK</a:t>
            </a:r>
            <a:endParaRPr lang="en-IN" b="1" dirty="0"/>
          </a:p>
        </p:txBody>
      </p:sp>
      <p:pic>
        <p:nvPicPr>
          <p:cNvPr id="9" name="Content Placeholder 8">
            <a:extLst>
              <a:ext uri="{FF2B5EF4-FFF2-40B4-BE49-F238E27FC236}">
                <a16:creationId xmlns:a16="http://schemas.microsoft.com/office/drawing/2014/main" id="{E03097A7-0185-45B4-AFA7-E55AD3253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 y="1524001"/>
            <a:ext cx="11460480" cy="4568928"/>
          </a:xfrm>
        </p:spPr>
      </p:pic>
    </p:spTree>
    <p:extLst>
      <p:ext uri="{BB962C8B-B14F-4D97-AF65-F5344CB8AC3E}">
        <p14:creationId xmlns:p14="http://schemas.microsoft.com/office/powerpoint/2010/main" val="4184807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A5E095-07C7-4D35-BA02-5B2A32F02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2838450"/>
            <a:ext cx="10229850" cy="3086100"/>
          </a:xfrm>
          <a:prstGeom prst="rect">
            <a:avLst/>
          </a:prstGeom>
        </p:spPr>
      </p:pic>
      <p:sp>
        <p:nvSpPr>
          <p:cNvPr id="2" name="Title 1">
            <a:extLst>
              <a:ext uri="{FF2B5EF4-FFF2-40B4-BE49-F238E27FC236}">
                <a16:creationId xmlns:a16="http://schemas.microsoft.com/office/drawing/2014/main" id="{CD0C19C8-4B1E-436E-8134-87E7DCA8E40E}"/>
              </a:ext>
            </a:extLst>
          </p:cNvPr>
          <p:cNvSpPr>
            <a:spLocks noGrp="1"/>
          </p:cNvSpPr>
          <p:nvPr>
            <p:ph type="title"/>
          </p:nvPr>
        </p:nvSpPr>
        <p:spPr/>
        <p:txBody>
          <a:bodyPr/>
          <a:lstStyle/>
          <a:p>
            <a:r>
              <a:rPr lang="en-US" dirty="0"/>
              <a:t>Technologies</a:t>
            </a:r>
            <a:endParaRPr lang="en-IN" dirty="0"/>
          </a:p>
        </p:txBody>
      </p:sp>
      <p:sp>
        <p:nvSpPr>
          <p:cNvPr id="4" name="Content Placeholder 3">
            <a:extLst>
              <a:ext uri="{FF2B5EF4-FFF2-40B4-BE49-F238E27FC236}">
                <a16:creationId xmlns:a16="http://schemas.microsoft.com/office/drawing/2014/main" id="{5058920A-15F5-4B2B-881F-EE75C499254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9915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E820AB-EF30-47EB-91F5-B517F510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3875" y="219075"/>
            <a:ext cx="11191875" cy="6267450"/>
          </a:xfrm>
        </p:spPr>
      </p:pic>
    </p:spTree>
    <p:extLst>
      <p:ext uri="{BB962C8B-B14F-4D97-AF65-F5344CB8AC3E}">
        <p14:creationId xmlns:p14="http://schemas.microsoft.com/office/powerpoint/2010/main" val="326279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4F77C4-3EAA-4E4F-A906-F21B8634DF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976" y="219076"/>
            <a:ext cx="11630024" cy="6124574"/>
          </a:xfrm>
        </p:spPr>
      </p:pic>
    </p:spTree>
    <p:extLst>
      <p:ext uri="{BB962C8B-B14F-4D97-AF65-F5344CB8AC3E}">
        <p14:creationId xmlns:p14="http://schemas.microsoft.com/office/powerpoint/2010/main" val="78232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0EFD-1953-470B-BDB9-8DCA6A251C0F}"/>
              </a:ext>
            </a:extLst>
          </p:cNvPr>
          <p:cNvSpPr>
            <a:spLocks noGrp="1"/>
          </p:cNvSpPr>
          <p:nvPr>
            <p:ph type="title"/>
          </p:nvPr>
        </p:nvSpPr>
        <p:spPr/>
        <p:txBody>
          <a:bodyPr/>
          <a:lstStyle/>
          <a:p>
            <a:r>
              <a:rPr lang="en-US" dirty="0"/>
              <a:t>What is .NET?</a:t>
            </a:r>
            <a:endParaRPr lang="en-IN" dirty="0"/>
          </a:p>
        </p:txBody>
      </p:sp>
      <p:sp>
        <p:nvSpPr>
          <p:cNvPr id="3" name="Content Placeholder 2">
            <a:extLst>
              <a:ext uri="{FF2B5EF4-FFF2-40B4-BE49-F238E27FC236}">
                <a16:creationId xmlns:a16="http://schemas.microsoft.com/office/drawing/2014/main" id="{3A8CF259-14B7-4AC9-97A0-9403076CECB2}"/>
              </a:ext>
            </a:extLst>
          </p:cNvPr>
          <p:cNvSpPr>
            <a:spLocks noGrp="1"/>
          </p:cNvSpPr>
          <p:nvPr>
            <p:ph idx="1"/>
          </p:nvPr>
        </p:nvSpPr>
        <p:spPr>
          <a:solidFill>
            <a:schemeClr val="bg2"/>
          </a:solidFill>
        </p:spPr>
        <p:txBody>
          <a:bodyPr>
            <a:normAutofit/>
          </a:bodyPr>
          <a:lstStyle/>
          <a:p>
            <a:pPr algn="l"/>
            <a:endParaRPr lang="en-US" b="1" i="0" u="none" strike="noStrike" dirty="0">
              <a:solidFill>
                <a:srgbClr val="141414"/>
              </a:solidFill>
              <a:effectLst/>
              <a:latin typeface="Space Grotesk"/>
            </a:endParaRPr>
          </a:p>
          <a:p>
            <a:pPr algn="l"/>
            <a:r>
              <a:rPr lang="en-US" b="0" i="0" u="none" strike="noStrike" dirty="0">
                <a:solidFill>
                  <a:srgbClr val="141414"/>
                </a:solidFill>
                <a:effectLst/>
                <a:latin typeface="Open Sans" panose="020B0604020202020204" pitchFamily="34" charset="0"/>
              </a:rPr>
              <a:t>NET is a free, cross-platform, open source developer platform for building many different types of applications.</a:t>
            </a:r>
          </a:p>
          <a:p>
            <a:pPr algn="l"/>
            <a:r>
              <a:rPr lang="en-US" b="0" i="0" u="none" strike="noStrike" dirty="0">
                <a:solidFill>
                  <a:srgbClr val="141414"/>
                </a:solidFill>
                <a:effectLst/>
                <a:latin typeface="Open Sans" panose="020B0604020202020204" pitchFamily="34" charset="0"/>
              </a:rPr>
              <a:t>With .NET, you can use multiple languages, editors, and libraries to build for web, mobile, desktop, games, IoT, and more.</a:t>
            </a:r>
          </a:p>
          <a:p>
            <a:pPr algn="l"/>
            <a:r>
              <a:rPr lang="en-US" b="0" i="0" dirty="0">
                <a:solidFill>
                  <a:srgbClr val="10162F"/>
                </a:solidFill>
                <a:effectLst/>
                <a:latin typeface="Apercu"/>
              </a:rPr>
              <a:t>Formally, .NET is “an open source developer platform, created by Microsoft, for building many different types of applications. You can write .NET apps in C#, F#, Visual C++, or Visual Basic.”</a:t>
            </a:r>
          </a:p>
          <a:p>
            <a:pPr algn="l"/>
            <a:r>
              <a:rPr lang="en-US" b="0" i="0" dirty="0">
                <a:solidFill>
                  <a:srgbClr val="10162F"/>
                </a:solidFill>
                <a:effectLst/>
                <a:latin typeface="Apercu"/>
              </a:rPr>
              <a:t>Informally, .NET is the tool that lets you build and run C# programs </a:t>
            </a:r>
          </a:p>
          <a:p>
            <a:endParaRPr lang="en-IN" dirty="0"/>
          </a:p>
        </p:txBody>
      </p:sp>
    </p:spTree>
    <p:extLst>
      <p:ext uri="{BB962C8B-B14F-4D97-AF65-F5344CB8AC3E}">
        <p14:creationId xmlns:p14="http://schemas.microsoft.com/office/powerpoint/2010/main" val="39361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4177-1D83-4401-BE98-D9A252E444AF}"/>
              </a:ext>
            </a:extLst>
          </p:cNvPr>
          <p:cNvSpPr>
            <a:spLocks noGrp="1"/>
          </p:cNvSpPr>
          <p:nvPr>
            <p:ph type="title"/>
          </p:nvPr>
        </p:nvSpPr>
        <p:spPr/>
        <p:txBody>
          <a:bodyPr/>
          <a:lstStyle/>
          <a:p>
            <a:r>
              <a:rPr lang="en-US" dirty="0"/>
              <a:t>How </a:t>
            </a:r>
            <a:r>
              <a:rPr lang="en-US" dirty="0" err="1"/>
              <a:t>.net</a:t>
            </a:r>
            <a:r>
              <a:rPr lang="en-US" dirty="0"/>
              <a:t> programs can help you?</a:t>
            </a:r>
            <a:endParaRPr lang="en-IN" dirty="0"/>
          </a:p>
        </p:txBody>
      </p:sp>
      <p:sp>
        <p:nvSpPr>
          <p:cNvPr id="3" name="Content Placeholder 2">
            <a:extLst>
              <a:ext uri="{FF2B5EF4-FFF2-40B4-BE49-F238E27FC236}">
                <a16:creationId xmlns:a16="http://schemas.microsoft.com/office/drawing/2014/main" id="{2EFDDE04-2A0D-4FEC-A569-C2D4B4B4D059}"/>
              </a:ext>
            </a:extLst>
          </p:cNvPr>
          <p:cNvSpPr>
            <a:spLocks noGrp="1"/>
          </p:cNvSpPr>
          <p:nvPr>
            <p:ph idx="1"/>
          </p:nvPr>
        </p:nvSpPr>
        <p:spPr/>
        <p:txBody>
          <a:bodyPr>
            <a:normAutofit/>
          </a:bodyPr>
          <a:lstStyle/>
          <a:p>
            <a:pPr algn="l"/>
            <a:r>
              <a:rPr lang="en-US" b="0" i="0" dirty="0">
                <a:solidFill>
                  <a:srgbClr val="10162F"/>
                </a:solidFill>
                <a:effectLst/>
                <a:latin typeface="Apercu"/>
              </a:rPr>
              <a:t>When you download .NET, you’re really downloading a bunch of programs that:</a:t>
            </a:r>
          </a:p>
          <a:p>
            <a:pPr algn="l">
              <a:buFont typeface="Arial" panose="020B0604020202020204" pitchFamily="34" charset="0"/>
              <a:buChar char="•"/>
            </a:pPr>
            <a:r>
              <a:rPr lang="en-US" b="0" i="0" dirty="0">
                <a:solidFill>
                  <a:srgbClr val="10162F"/>
                </a:solidFill>
                <a:effectLst/>
                <a:latin typeface="Apercu"/>
              </a:rPr>
              <a:t>Translate your C# code into instructions that a computer can understand</a:t>
            </a:r>
          </a:p>
          <a:p>
            <a:pPr algn="l">
              <a:buFont typeface="Arial" panose="020B0604020202020204" pitchFamily="34" charset="0"/>
              <a:buChar char="•"/>
            </a:pPr>
            <a:r>
              <a:rPr lang="en-US" b="0" i="0" dirty="0">
                <a:solidFill>
                  <a:srgbClr val="10162F"/>
                </a:solidFill>
                <a:effectLst/>
                <a:latin typeface="Apercu"/>
              </a:rPr>
              <a:t>Provide utilities for building software, like tools for printing text to the screen and finding the current time</a:t>
            </a:r>
          </a:p>
          <a:p>
            <a:pPr algn="l">
              <a:buFont typeface="Arial" panose="020B0604020202020204" pitchFamily="34" charset="0"/>
              <a:buChar char="•"/>
            </a:pPr>
            <a:r>
              <a:rPr lang="en-US" b="0" i="0" dirty="0">
                <a:solidFill>
                  <a:srgbClr val="10162F"/>
                </a:solidFill>
                <a:effectLst/>
                <a:latin typeface="Apercu"/>
              </a:rPr>
              <a:t>Define a set of data types that make it easier for you to store information in your programs, like text, numbers, and dates</a:t>
            </a:r>
          </a:p>
          <a:p>
            <a:endParaRPr lang="en-IN" dirty="0"/>
          </a:p>
        </p:txBody>
      </p:sp>
    </p:spTree>
    <p:extLst>
      <p:ext uri="{BB962C8B-B14F-4D97-AF65-F5344CB8AC3E}">
        <p14:creationId xmlns:p14="http://schemas.microsoft.com/office/powerpoint/2010/main" val="32940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81E0-B736-4337-8FFD-D7811DC696C7}"/>
              </a:ext>
            </a:extLst>
          </p:cNvPr>
          <p:cNvSpPr>
            <a:spLocks noGrp="1"/>
          </p:cNvSpPr>
          <p:nvPr>
            <p:ph type="title"/>
          </p:nvPr>
        </p:nvSpPr>
        <p:spPr/>
        <p:txBody>
          <a:bodyPr>
            <a:normAutofit/>
          </a:bodyPr>
          <a:lstStyle/>
          <a:p>
            <a:r>
              <a:rPr lang="en-US" b="1" i="0" dirty="0">
                <a:effectLst/>
                <a:latin typeface="Apercu"/>
              </a:rPr>
              <a:t>What about ASP.NET?</a:t>
            </a:r>
            <a:br>
              <a:rPr lang="en-US" b="1" i="0" dirty="0">
                <a:effectLst/>
                <a:latin typeface="Apercu"/>
              </a:rPr>
            </a:br>
            <a:endParaRPr lang="en-IN" dirty="0"/>
          </a:p>
        </p:txBody>
      </p:sp>
      <p:sp>
        <p:nvSpPr>
          <p:cNvPr id="3" name="Content Placeholder 2">
            <a:extLst>
              <a:ext uri="{FF2B5EF4-FFF2-40B4-BE49-F238E27FC236}">
                <a16:creationId xmlns:a16="http://schemas.microsoft.com/office/drawing/2014/main" id="{F604C4D6-C517-460A-8175-D6D3130F2F66}"/>
              </a:ext>
            </a:extLst>
          </p:cNvPr>
          <p:cNvSpPr>
            <a:spLocks noGrp="1"/>
          </p:cNvSpPr>
          <p:nvPr>
            <p:ph idx="1"/>
          </p:nvPr>
        </p:nvSpPr>
        <p:spPr>
          <a:xfrm>
            <a:off x="1143000" y="1767840"/>
            <a:ext cx="9872871" cy="4328160"/>
          </a:xfrm>
        </p:spPr>
        <p:txBody>
          <a:bodyPr>
            <a:normAutofit/>
          </a:bodyPr>
          <a:lstStyle/>
          <a:p>
            <a:pPr algn="just"/>
            <a:r>
              <a:rPr lang="en-US" b="0" i="0" dirty="0">
                <a:solidFill>
                  <a:srgbClr val="10162F"/>
                </a:solidFill>
                <a:effectLst/>
                <a:latin typeface="Apercu"/>
              </a:rPr>
              <a:t>If we want to build programs specifically for the web, like websites, you’ll need to add more tools on top of .NET. One of the most popular is ASP.NET. To keep them separate, developers call .NET a </a:t>
            </a:r>
            <a:r>
              <a:rPr lang="en-US" b="0" i="1" dirty="0">
                <a:solidFill>
                  <a:srgbClr val="10162F"/>
                </a:solidFill>
                <a:effectLst/>
                <a:latin typeface="Apercu"/>
              </a:rPr>
              <a:t>platform</a:t>
            </a:r>
            <a:r>
              <a:rPr lang="en-US" b="0" i="0" dirty="0">
                <a:solidFill>
                  <a:srgbClr val="10162F"/>
                </a:solidFill>
                <a:effectLst/>
                <a:latin typeface="Apercu"/>
              </a:rPr>
              <a:t> and ASP.NET a </a:t>
            </a:r>
            <a:r>
              <a:rPr lang="en-US" b="0" i="1" dirty="0">
                <a:solidFill>
                  <a:srgbClr val="10162F"/>
                </a:solidFill>
                <a:effectLst/>
                <a:latin typeface="Apercu"/>
              </a:rPr>
              <a:t>framework</a:t>
            </a:r>
            <a:r>
              <a:rPr lang="en-US" b="0" i="0" dirty="0">
                <a:solidFill>
                  <a:srgbClr val="10162F"/>
                </a:solidFill>
                <a:effectLst/>
                <a:latin typeface="Apercu"/>
              </a:rPr>
              <a:t>. This is all you need to know about ASP.NET to get started with C#: we’ll cover the details in a separate article.</a:t>
            </a:r>
          </a:p>
          <a:p>
            <a:pPr marL="45720" indent="0" algn="just">
              <a:buNone/>
            </a:pPr>
            <a:r>
              <a:rPr lang="en-US" b="0" i="0" dirty="0">
                <a:solidFill>
                  <a:srgbClr val="10162F"/>
                </a:solidFill>
                <a:effectLst/>
                <a:latin typeface="Apercu"/>
              </a:rPr>
              <a:t>NET comes in two major flavors, .NET Framework for Windows and .NET Core for Windows/MacOS/Linux</a:t>
            </a:r>
          </a:p>
          <a:p>
            <a:pPr algn="just">
              <a:buFont typeface="Arial" panose="020B0604020202020204" pitchFamily="34" charset="0"/>
              <a:buChar char="•"/>
            </a:pPr>
            <a:r>
              <a:rPr lang="en-US" b="0" i="0" dirty="0">
                <a:solidFill>
                  <a:srgbClr val="10162F"/>
                </a:solidFill>
                <a:effectLst/>
                <a:latin typeface="Apercu"/>
              </a:rPr>
              <a:t>To get .NET Core on your computer, download Visual Studio or the .NET SDK</a:t>
            </a:r>
          </a:p>
          <a:p>
            <a:pPr algn="just">
              <a:buFont typeface="Arial" panose="020B0604020202020204" pitchFamily="34" charset="0"/>
              <a:buChar char="•"/>
            </a:pPr>
            <a:r>
              <a:rPr lang="en-US" b="0" i="0" dirty="0">
                <a:solidFill>
                  <a:srgbClr val="10162F"/>
                </a:solidFill>
                <a:effectLst/>
                <a:latin typeface="Apercu"/>
              </a:rPr>
              <a:t>To build programs like web apps and web services, you need the ASP.NET framework on top of .NET</a:t>
            </a:r>
          </a:p>
          <a:p>
            <a:pPr algn="just"/>
            <a:endParaRPr lang="en-IN" dirty="0"/>
          </a:p>
        </p:txBody>
      </p:sp>
    </p:spTree>
    <p:extLst>
      <p:ext uri="{BB962C8B-B14F-4D97-AF65-F5344CB8AC3E}">
        <p14:creationId xmlns:p14="http://schemas.microsoft.com/office/powerpoint/2010/main" val="34774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7412-BB52-4BE3-B6CA-90134C45A543}"/>
              </a:ext>
            </a:extLst>
          </p:cNvPr>
          <p:cNvSpPr>
            <a:spLocks noGrp="1"/>
          </p:cNvSpPr>
          <p:nvPr>
            <p:ph type="title"/>
          </p:nvPr>
        </p:nvSpPr>
        <p:spPr/>
        <p:txBody>
          <a:bodyPr/>
          <a:lstStyle/>
          <a:p>
            <a:r>
              <a:rPr lang="en-US" dirty="0"/>
              <a:t>What is </a:t>
            </a:r>
            <a:r>
              <a:rPr lang="en-US" dirty="0" err="1"/>
              <a:t>.net</a:t>
            </a:r>
            <a:r>
              <a:rPr lang="en-US" dirty="0"/>
              <a:t> framework?</a:t>
            </a:r>
            <a:endParaRPr lang="en-IN" dirty="0"/>
          </a:p>
        </p:txBody>
      </p:sp>
      <p:sp>
        <p:nvSpPr>
          <p:cNvPr id="3" name="Content Placeholder 2">
            <a:extLst>
              <a:ext uri="{FF2B5EF4-FFF2-40B4-BE49-F238E27FC236}">
                <a16:creationId xmlns:a16="http://schemas.microsoft.com/office/drawing/2014/main" id="{2CB46EBE-C214-4DB2-B646-B99BC32A2ED8}"/>
              </a:ext>
            </a:extLst>
          </p:cNvPr>
          <p:cNvSpPr>
            <a:spLocks noGrp="1"/>
          </p:cNvSpPr>
          <p:nvPr>
            <p:ph idx="1"/>
          </p:nvPr>
        </p:nvSpPr>
        <p:spPr/>
        <p:txBody>
          <a:bodyPr>
            <a:normAutofit lnSpcReduction="10000"/>
          </a:bodyPr>
          <a:lstStyle/>
          <a:p>
            <a:pPr algn="just" fontAlgn="base"/>
            <a:r>
              <a:rPr lang="en-US" b="0" i="0" dirty="0">
                <a:solidFill>
                  <a:srgbClr val="273239"/>
                </a:solidFill>
                <a:effectLst/>
                <a:latin typeface="Nunito" pitchFamily="2" charset="0"/>
              </a:rPr>
              <a:t>The </a:t>
            </a:r>
            <a:r>
              <a:rPr lang="en-US" b="1" i="0" dirty="0">
                <a:solidFill>
                  <a:srgbClr val="273239"/>
                </a:solidFill>
                <a:effectLst/>
                <a:latin typeface="Nunito" pitchFamily="2" charset="0"/>
              </a:rPr>
              <a:t>.NET Framework</a:t>
            </a:r>
            <a:r>
              <a:rPr lang="en-US" b="0" i="0" dirty="0">
                <a:solidFill>
                  <a:srgbClr val="273239"/>
                </a:solidFill>
                <a:effectLst/>
                <a:latin typeface="Nunito" pitchFamily="2" charset="0"/>
              </a:rPr>
              <a:t> is a software development framework developed by Microsoft that provides a runtime environment and a set of libraries and tools for building and running applications on Windows operating systems. The framework includes a variety of programming languages, such as C#, F#, and Visual Basic, and supports a range of application types, including desktop, web, mobile, and gaming applications.</a:t>
            </a:r>
          </a:p>
          <a:p>
            <a:pPr algn="just" fontAlgn="base">
              <a:buFont typeface="+mj-lt"/>
              <a:buAutoNum type="arabicPeriod"/>
            </a:pPr>
            <a:r>
              <a:rPr lang="en-US" b="0" i="0" dirty="0">
                <a:solidFill>
                  <a:srgbClr val="273239"/>
                </a:solidFill>
                <a:effectLst/>
                <a:latin typeface="Nunito" pitchFamily="2" charset="0"/>
              </a:rPr>
              <a:t>The .NET Framework includes two main components: the Common Language Runtime (CLR) and the .NET Framework Class Library. </a:t>
            </a:r>
          </a:p>
          <a:p>
            <a:pPr algn="just" fontAlgn="base">
              <a:buFont typeface="+mj-lt"/>
              <a:buAutoNum type="arabicPeriod"/>
            </a:pPr>
            <a:r>
              <a:rPr lang="en-US" b="0" i="0" dirty="0">
                <a:solidFill>
                  <a:srgbClr val="273239"/>
                </a:solidFill>
                <a:effectLst/>
                <a:latin typeface="Nunito" pitchFamily="2" charset="0"/>
              </a:rPr>
              <a:t>The CLR is responsible for managing the execution of code written in any of the supported languages, while the class library provides a large set of pre-built functions and classes that can be used to create a wide range of applications.</a:t>
            </a:r>
          </a:p>
          <a:p>
            <a:pPr algn="just"/>
            <a:endParaRPr lang="en-IN" dirty="0"/>
          </a:p>
        </p:txBody>
      </p:sp>
    </p:spTree>
    <p:extLst>
      <p:ext uri="{BB962C8B-B14F-4D97-AF65-F5344CB8AC3E}">
        <p14:creationId xmlns:p14="http://schemas.microsoft.com/office/powerpoint/2010/main" val="392084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D8A1-BA98-4AF6-A46D-61578EE818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C8DE5B-96C8-4B73-934B-E85E53BE4278}"/>
              </a:ext>
            </a:extLst>
          </p:cNvPr>
          <p:cNvSpPr>
            <a:spLocks noGrp="1"/>
          </p:cNvSpPr>
          <p:nvPr>
            <p:ph idx="1"/>
          </p:nvPr>
        </p:nvSpPr>
        <p:spPr/>
        <p:txBody>
          <a:bodyPr>
            <a:normAutofit/>
          </a:bodyPr>
          <a:lstStyle/>
          <a:p>
            <a:r>
              <a:rPr lang="en-US" b="0" i="0" dirty="0">
                <a:solidFill>
                  <a:srgbClr val="273239"/>
                </a:solidFill>
                <a:effectLst/>
                <a:latin typeface="Nunito" pitchFamily="2" charset="0"/>
              </a:rPr>
              <a:t>3.  One of the key advantages of the .NET Framework is its support for a variety of programming languages. This means that developers can choose the language that best fits their needs and expertise, while still being able to use the same set of libraries and tools provided by the framework.</a:t>
            </a: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4. Another advantage of the .NET Framework is its support for a variety of application types. The framework includes libraries and tools for creating desktop, web, mobile, and gaming applications, which makes it a versatile choice for developers working on a wide range of projects.</a:t>
            </a:r>
          </a:p>
          <a:p>
            <a:endParaRPr lang="en-IN" dirty="0"/>
          </a:p>
        </p:txBody>
      </p:sp>
    </p:spTree>
    <p:extLst>
      <p:ext uri="{BB962C8B-B14F-4D97-AF65-F5344CB8AC3E}">
        <p14:creationId xmlns:p14="http://schemas.microsoft.com/office/powerpoint/2010/main" val="2838626692"/>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74</TotalTime>
  <Words>1392</Words>
  <Application>Microsoft Office PowerPoint</Application>
  <PresentationFormat>Widescreen</PresentationFormat>
  <Paragraphs>72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Apercu</vt:lpstr>
      <vt:lpstr>Arial</vt:lpstr>
      <vt:lpstr>Corbel</vt:lpstr>
      <vt:lpstr>Nunito</vt:lpstr>
      <vt:lpstr>Open Sans</vt:lpstr>
      <vt:lpstr>Space Grotesk</vt:lpstr>
      <vt:lpstr>Basis</vt:lpstr>
      <vt:lpstr>(Lecture-1)   INT-402(MODERN WEB PROGRAMMING TOOLS AND TECHNIQUES)</vt:lpstr>
      <vt:lpstr>INTRODUCTION TO .NET FRAMEWORK</vt:lpstr>
      <vt:lpstr>PowerPoint Presentation</vt:lpstr>
      <vt:lpstr>PowerPoint Presentation</vt:lpstr>
      <vt:lpstr>What is .NET?</vt:lpstr>
      <vt:lpstr>How .net programs can help you?</vt:lpstr>
      <vt:lpstr>What about ASP.NET? </vt:lpstr>
      <vt:lpstr>What is .net framework?</vt:lpstr>
      <vt:lpstr>PowerPoint Presentation</vt:lpstr>
      <vt:lpstr>Benefits of using .NET Framework</vt:lpstr>
      <vt:lpstr>Main Components of .NET Framework </vt:lpstr>
      <vt:lpstr>PowerPoint Presentation</vt:lpstr>
      <vt:lpstr>DIFFERENCE B/W ASP.NET AND ASP.NET CORE</vt:lpstr>
      <vt:lpstr>PLATFORM</vt:lpstr>
      <vt:lpstr>CREATION</vt:lpstr>
      <vt:lpstr>Platforms</vt:lpstr>
      <vt:lpstr>Compilation</vt:lpstr>
      <vt:lpstr>Difference between .net core and .net framework</vt:lpstr>
      <vt:lpstr>Difference between .net core and .net framework</vt:lpstr>
      <vt:lpstr>Technologies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(Lecture-1)   INT-402(MODERN WEB PROGRAMMING TOOLS AND TECHNIQUES)</dc:title>
  <dc:creator>hp</dc:creator>
  <cp:lastModifiedBy>hp</cp:lastModifiedBy>
  <cp:revision>4</cp:revision>
  <dcterms:created xsi:type="dcterms:W3CDTF">2024-01-09T16:20:56Z</dcterms:created>
  <dcterms:modified xsi:type="dcterms:W3CDTF">2024-01-23T03:44:17Z</dcterms:modified>
</cp:coreProperties>
</file>